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2"/>
  </p:notesMasterIdLst>
  <p:sldIdLst>
    <p:sldId id="256" r:id="rId4"/>
    <p:sldId id="257" r:id="rId5"/>
    <p:sldId id="258" r:id="rId6"/>
    <p:sldId id="267" r:id="rId7"/>
    <p:sldId id="269" r:id="rId8"/>
    <p:sldId id="265" r:id="rId9"/>
    <p:sldId id="268" r:id="rId10"/>
    <p:sldId id="266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/GalR9+A0ctLBMQ33LdlZGV13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1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8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402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36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54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0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50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50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50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sldNum" idx="12"/>
          </p:nvPr>
        </p:nvSpPr>
        <p:spPr>
          <a:xfrm>
            <a:off x="7567200" y="4783320"/>
            <a:ext cx="173880" cy="1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69840"/>
            <a:ext cx="8229240" cy="1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466040" y="4757760"/>
            <a:ext cx="306000" cy="29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200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62520" y="805680"/>
            <a:ext cx="1218960" cy="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38640" y="1109520"/>
            <a:ext cx="796392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design.com/GoF_Design_Patterns_Reference0100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softvision.ro/enterprise.net/design-patterns/command" TargetMode="External"/><Relationship Id="rId4" Type="http://schemas.openxmlformats.org/officeDocument/2006/relationships/hyperlink" Target="https://www.dofactory.com/net/design-patter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/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 l="2505" r="15060"/>
          <a:stretch/>
        </p:blipFill>
        <p:spPr>
          <a:xfrm>
            <a:off x="0" y="0"/>
            <a:ext cx="334908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040" y="4714200"/>
            <a:ext cx="948960" cy="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/>
          <p:cNvPicPr preferRelativeResize="0"/>
          <p:nvPr/>
        </p:nvPicPr>
        <p:blipFill rotWithShape="1">
          <a:blip r:embed="rId5">
            <a:alphaModFix/>
          </a:blip>
          <a:srcRect l="2616" r="7128"/>
          <a:stretch/>
        </p:blipFill>
        <p:spPr>
          <a:xfrm>
            <a:off x="5853600" y="0"/>
            <a:ext cx="32900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"/>
          <p:cNvPicPr preferRelativeResize="0"/>
          <p:nvPr/>
        </p:nvPicPr>
        <p:blipFill rotWithShape="1">
          <a:blip r:embed="rId6">
            <a:alphaModFix/>
          </a:blip>
          <a:srcRect l="7149" r="14635"/>
          <a:stretch/>
        </p:blipFill>
        <p:spPr>
          <a:xfrm>
            <a:off x="279468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7">
            <a:alphaModFix/>
          </a:blip>
          <a:srcRect l="7171" r="7452"/>
          <a:stretch/>
        </p:blipFill>
        <p:spPr>
          <a:xfrm flipH="1">
            <a:off x="2856600" y="0"/>
            <a:ext cx="31172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"/>
          <p:cNvPicPr preferRelativeResize="0"/>
          <p:nvPr/>
        </p:nvPicPr>
        <p:blipFill rotWithShape="1">
          <a:blip r:embed="rId8">
            <a:alphaModFix/>
          </a:blip>
          <a:srcRect l="27129" b="6781"/>
          <a:stretch/>
        </p:blipFill>
        <p:spPr>
          <a:xfrm>
            <a:off x="596592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"/>
          <p:cNvPicPr preferRelativeResize="0"/>
          <p:nvPr/>
        </p:nvPicPr>
        <p:blipFill rotWithShape="1">
          <a:blip r:embed="rId9">
            <a:alphaModFix/>
          </a:blip>
          <a:srcRect r="29754"/>
          <a:stretch/>
        </p:blipFill>
        <p:spPr>
          <a:xfrm>
            <a:off x="0" y="2434680"/>
            <a:ext cx="2855880" cy="2708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179" name="Google Shape;179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0000">
                <a:alpha val="2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2671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"/>
          <p:cNvSpPr/>
          <p:nvPr/>
        </p:nvSpPr>
        <p:spPr>
          <a:xfrm>
            <a:off x="3413880" y="3121920"/>
            <a:ext cx="2480760" cy="29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00" tIns="33100" rIns="33100" bIns="33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DIGITAL. INNOVATION. SCALE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0" y="1869840"/>
            <a:ext cx="9308520" cy="1196280"/>
          </a:xfrm>
          <a:prstGeom prst="rect">
            <a:avLst/>
          </a:prstGeom>
          <a:solidFill>
            <a:srgbClr val="EEEEEE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62080" y="2022120"/>
            <a:ext cx="2891520" cy="81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/>
          <p:nvPr/>
        </p:nvSpPr>
        <p:spPr>
          <a:xfrm>
            <a:off x="3764160" y="1670760"/>
            <a:ext cx="5117040" cy="295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Memento design patterns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What is Memento Design Pattern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When to use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Examples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b="0" strike="noStrik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Questions and answers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3868560" y="565560"/>
            <a:ext cx="266868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25" tIns="30225" rIns="30225" bIns="3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strike="noStrike">
                <a:solidFill>
                  <a:srgbClr val="1A2E3E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Agenda</a:t>
            </a:r>
            <a:endParaRPr sz="4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 rot="-5400000">
            <a:off x="-823320" y="823680"/>
            <a:ext cx="5135760" cy="3488760"/>
          </a:xfrm>
          <a:prstGeom prst="rect">
            <a:avLst/>
          </a:prstGeom>
          <a:solidFill>
            <a:srgbClr val="172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17397" r="37822"/>
          <a:stretch/>
        </p:blipFill>
        <p:spPr>
          <a:xfrm>
            <a:off x="0" y="3600"/>
            <a:ext cx="3488760" cy="513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9120" y="1496880"/>
            <a:ext cx="2437920" cy="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What is Memento Design Pattern</a:t>
            </a:r>
            <a:endParaRPr dirty="0"/>
          </a:p>
        </p:txBody>
      </p:sp>
      <p:sp>
        <p:nvSpPr>
          <p:cNvPr id="198" name="Google Shape;198;p3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Behavioral Design Pattern</a:t>
            </a:r>
            <a:endParaRPr dirty="0"/>
          </a:p>
          <a:p>
            <a:pPr marL="285750" lvl="2" indent="-285750">
              <a:buSzPts val="1400"/>
              <a:buFont typeface="Arial"/>
              <a:buChar char="•"/>
            </a:pPr>
            <a:r>
              <a:rPr lang="en-US" b="1" dirty="0"/>
              <a:t>Without violating encapsulation, capture and externalize an object's internal state so that the object can be restored to this state later.</a:t>
            </a:r>
          </a:p>
          <a:p>
            <a:pPr marL="285750" lvl="0" indent="-285750">
              <a:buSzPts val="1400"/>
              <a:buFont typeface="Arial"/>
              <a:buChar char="•"/>
            </a:pPr>
            <a:endParaRPr lang="en-US" b="1" dirty="0"/>
          </a:p>
          <a:p>
            <a:r>
              <a:rPr lang="en-US" b="1" i="1" dirty="0"/>
              <a:t>Encapsulation</a:t>
            </a:r>
            <a:r>
              <a:rPr lang="en-US" i="1" dirty="0"/>
              <a:t> </a:t>
            </a:r>
            <a:r>
              <a:rPr lang="en-US" dirty="0"/>
              <a:t>means hiding an object's representation (data structures like fields, arrays,</a:t>
            </a:r>
          </a:p>
          <a:p>
            <a:r>
              <a:rPr lang="en-US" dirty="0"/>
              <a:t>collections, etc.) and implementation inside the object so that they cannot be accessed from</a:t>
            </a:r>
          </a:p>
          <a:p>
            <a:r>
              <a:rPr lang="en-US" dirty="0"/>
              <a:t>outside the object.</a:t>
            </a:r>
          </a:p>
          <a:p>
            <a:endParaRPr lang="en-US" b="1" dirty="0"/>
          </a:p>
          <a:p>
            <a:r>
              <a:rPr lang="en-US" b="1" i="1" dirty="0"/>
              <a:t>Internal state </a:t>
            </a:r>
            <a:r>
              <a:rPr lang="en-US" dirty="0"/>
              <a:t>of an object means all internal data structures plus their values.</a:t>
            </a:r>
            <a:endParaRPr lang="en-US" b="1" dirty="0"/>
          </a:p>
          <a:p>
            <a:pPr lvl="0">
              <a:buSzPts val="1400"/>
            </a:pPr>
            <a:endParaRPr lang="en-US" dirty="0"/>
          </a:p>
          <a:p>
            <a:r>
              <a:rPr lang="en-US" dirty="0"/>
              <a:t>The problem here is to save an object's internal state without making the representation (data</a:t>
            </a:r>
          </a:p>
          <a:p>
            <a:r>
              <a:rPr lang="en-US" dirty="0"/>
              <a:t>structures) visible and accessible from outside the object.</a:t>
            </a:r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Google Shape;197;p3"/>
          <p:cNvSpPr txBox="1"/>
          <p:nvPr/>
        </p:nvSpPr>
        <p:spPr>
          <a:xfrm>
            <a:off x="482601" y="467544"/>
            <a:ext cx="2522980" cy="12052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Nunito Sans"/>
              </a:rPr>
              <a:t>What we need for Memento Design Pattern</a:t>
            </a: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8" name="Google Shape;198;p3"/>
          <p:cNvSpPr txBox="1"/>
          <p:nvPr/>
        </p:nvSpPr>
        <p:spPr>
          <a:xfrm>
            <a:off x="482601" y="1978532"/>
            <a:ext cx="2760662" cy="25617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Originator 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strike="noStrike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Memento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Caretaker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7CE0E-8CB6-4202-B978-F9A6421D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49" y="1230819"/>
            <a:ext cx="42100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Nunito Sans"/>
              </a:rPr>
              <a:t>See Result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2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48EF65A-1541-4077-B115-E7C5C8AF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2433059"/>
            <a:ext cx="8622615" cy="1896975"/>
          </a:xfrm>
          <a:prstGeom prst="rect">
            <a:avLst/>
          </a:prstGeom>
        </p:spPr>
      </p:pic>
      <p:sp>
        <p:nvSpPr>
          <p:cNvPr id="198" name="Google Shape;198;p3"/>
          <p:cNvSpPr txBox="1"/>
          <p:nvPr/>
        </p:nvSpPr>
        <p:spPr>
          <a:xfrm>
            <a:off x="482601" y="1978532"/>
            <a:ext cx="2760662" cy="25617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676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Advantages</a:t>
            </a:r>
            <a:endParaRPr dirty="0"/>
          </a:p>
        </p:txBody>
      </p:sp>
      <p:sp>
        <p:nvSpPr>
          <p:cNvPr id="246" name="Google Shape;246;p10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</a:p>
          <a:p>
            <a:pPr marL="889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b="1" dirty="0"/>
              <a:t>Preserves encapsulation.</a:t>
            </a:r>
          </a:p>
          <a:p>
            <a:pPr marL="3746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object internal state can be saved externally (to another object) without violating encapsulation (without making the internal data structures accessible)</a:t>
            </a:r>
            <a:r>
              <a:rPr lang="en-US" dirty="0"/>
              <a:t>.</a:t>
            </a:r>
            <a:endParaRPr lang="en-US" sz="1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Disadvantages</a:t>
            </a:r>
          </a:p>
          <a:p>
            <a:pPr marL="889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b="1" dirty="0"/>
              <a:t>May introduce run-time costs.</a:t>
            </a:r>
          </a:p>
          <a:p>
            <a:pPr marL="374650" lvl="3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large numbers of mementos with large amounts of data may impact memory usage and system performance</a:t>
            </a:r>
          </a:p>
          <a:p>
            <a:pPr marL="374650" lvl="3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/>
              <a:t>Unless encapsulating and restoring Originator state is cheap, the pattern may not be appropriate.</a:t>
            </a:r>
            <a:endParaRPr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Questions</a:t>
            </a:r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27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References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GOF – 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Patterns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http://www.w3sdesign.com/GoF_Design_Patterns_Reference0100.pdf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Dotfactory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https://www.dofactory.com/net/design-patterns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example -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https://gitlab.softvision.ro/enterprise.net/design-patterns/command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On-screen Show (16:9)</PresentationFormat>
  <Paragraphs>41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Helvetica Neue</vt:lpstr>
      <vt:lpstr>Helvetica Neue Light</vt:lpstr>
      <vt:lpstr>Nunito Sans</vt:lpstr>
      <vt:lpstr>Nunito Sans ExtraBold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Dragos Cretu</dc:creator>
  <cp:lastModifiedBy>Dragos Cretu</cp:lastModifiedBy>
  <cp:revision>1</cp:revision>
  <dcterms:created xsi:type="dcterms:W3CDTF">2019-11-19T12:27:01Z</dcterms:created>
  <dcterms:modified xsi:type="dcterms:W3CDTF">2019-11-19T12:27:06Z</dcterms:modified>
</cp:coreProperties>
</file>